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648" r:id="rId4"/>
  </p:sldMasterIdLst>
  <p:notesMasterIdLst>
    <p:notesMasterId r:id="rId18"/>
  </p:notesMasterIdLst>
  <p:sldIdLst>
    <p:sldId id="256" r:id="rId5"/>
    <p:sldId id="268" r:id="rId6"/>
    <p:sldId id="265" r:id="rId7"/>
    <p:sldId id="266" r:id="rId8"/>
    <p:sldId id="258" r:id="rId9"/>
    <p:sldId id="271" r:id="rId10"/>
    <p:sldId id="259" r:id="rId11"/>
    <p:sldId id="261" r:id="rId12"/>
    <p:sldId id="262" r:id="rId13"/>
    <p:sldId id="260" r:id="rId14"/>
    <p:sldId id="272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02BDCC80-DE2B-47C7-8304-B96F5135A1C3}" v="1844" dt="2020-11-05T14:38:59.099"/>
    <p1510:client id="{0B15CDA5-A3D4-41AE-883C-CE363D2AD0B6}" v="531" dt="2020-11-05T15:00:33.430"/>
    <p1510:client id="{5D6DA9C9-D004-0671-75A4-C788A5F46D92}" v="112" dt="2020-11-05T12:18:41.066"/>
    <p1510:client id="{A5BE4DB2-AD00-40BE-A11E-4229DCEEA917}" v="569" dt="2020-11-05T16:39:36.105"/>
    <p1510:client id="{B66ED603-3EF8-4598-EF2C-7CDE37627577}" v="47" dt="2020-11-05T14:36:07.166"/>
  </p1510:revLst>
</p1510:revInfo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75" d="100"/>
          <a:sy n="75" d="100"/>
        </p:scale>
        <p:origin x="300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notesMaster" Target="notesMasters/notesMaster1.xml"/><Relationship Id="rId3" Type="http://purl.oclc.org/ooxml/officeDocument/relationships/customXml" Target="../customXml/item3.xml"/><Relationship Id="rId21" Type="http://purl.oclc.org/ooxml/officeDocument/relationships/theme" Target="theme/theme1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slide" Target="slides/slide13.xml"/><Relationship Id="rId2" Type="http://purl.oclc.org/ooxml/officeDocument/relationships/customXml" Target="../customXml/item2.xml"/><Relationship Id="rId16" Type="http://purl.oclc.org/ooxml/officeDocument/relationships/slide" Target="slides/slide12.xml"/><Relationship Id="rId20" Type="http://purl.oclc.org/ooxml/officeDocument/relationships/viewProps" Target="viewProps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5" Type="http://purl.oclc.org/ooxml/officeDocument/relationships/slide" Target="slides/slide1.xml"/><Relationship Id="rId15" Type="http://purl.oclc.org/ooxml/officeDocument/relationships/slide" Target="slides/slide11.xml"/><Relationship Id="rId23" Type="http://schemas.microsoft.com/office/2015/10/relationships/revisionInfo" Target="revisionInfo.xml"/><Relationship Id="rId10" Type="http://purl.oclc.org/ooxml/officeDocument/relationships/slide" Target="slides/slide6.xml"/><Relationship Id="rId19" Type="http://purl.oclc.org/ooxml/officeDocument/relationships/presProps" Target="presProps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Relationship Id="rId22" Type="http://purl.oclc.org/ooxml/officeDocument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2E3D3-E58D-4E93-A381-D82757217927}" type="datetimeFigureOut">
              <a:rPr lang="fr-FR" smtClean="0"/>
              <a:t>05/11/2020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E4AEB-68B1-4FB4-9A4C-9A38BBA5C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00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4AEB-68B1-4FB4-9A4C-9A38BBA5CBF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22619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247388"/>
            <a:ext cx="5486400" cy="4914900"/>
          </a:xfrm>
        </p:spPr>
        <p:txBody>
          <a:bodyPr/>
          <a:lstStyle/>
          <a:p>
            <a:pPr fontAlgn="base"/>
            <a:r>
              <a:rPr lang="fr-FR"/>
              <a:t>Genèse de l’idée :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Plusieurs chiffres et situation personnel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Depuis 2007 13 Milliard de smartphone ont été vendu, conférence ADEME 88% des français ont changé leur téléphone alors qu’il marche encore.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Constat beaucoup d’éléments(pièces) à récupérer.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Problème </a:t>
            </a:r>
            <a:r>
              <a:rPr lang="fr-FR" err="1"/>
              <a:t>Iphone</a:t>
            </a:r>
            <a:r>
              <a:rPr lang="fr-FR"/>
              <a:t>, il ne savait pas le réparer. Volonté de revendre son </a:t>
            </a:r>
            <a:r>
              <a:rPr lang="fr-FR" err="1"/>
              <a:t>iphone</a:t>
            </a:r>
            <a:r>
              <a:rPr lang="fr-FR"/>
              <a:t> pour que l’acheteur ait des pièces. Pas de clients intéressés.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Réfléchit à une manière simple de récupérer les tels. L’idée des </a:t>
            </a:r>
            <a:r>
              <a:rPr lang="fr-FR" err="1"/>
              <a:t>amazon</a:t>
            </a:r>
            <a:r>
              <a:rPr lang="fr-FR"/>
              <a:t> </a:t>
            </a:r>
            <a:r>
              <a:rPr lang="fr-FR" err="1"/>
              <a:t>Locker</a:t>
            </a:r>
            <a:r>
              <a:rPr lang="fr-FR"/>
              <a:t> l’a séduit, le fait de pouvoir déposer son tel dans des </a:t>
            </a:r>
            <a:r>
              <a:rPr lang="fr-FR" err="1"/>
              <a:t>lockers</a:t>
            </a:r>
            <a:r>
              <a:rPr lang="fr-FR"/>
              <a:t>, les gens le ferait.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Il existe des boites déjà dans lesquelles on peut mettre son tel mais les </a:t>
            </a:r>
            <a:r>
              <a:rPr lang="fr-FR" err="1"/>
              <a:t>telephones</a:t>
            </a:r>
            <a:r>
              <a:rPr lang="fr-FR"/>
              <a:t> s’abime encore plus dedans.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Autre option </a:t>
            </a:r>
            <a:r>
              <a:rPr lang="fr-FR" err="1"/>
              <a:t>batmarket</a:t>
            </a:r>
            <a:r>
              <a:rPr lang="fr-FR"/>
              <a:t>. Mais ce n’est pas une solution très flexible.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Volonté d’avoir un tel de qualité en respectant d’avantage l’environnement.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Recherche sur </a:t>
            </a:r>
            <a:r>
              <a:rPr lang="fr-FR" err="1"/>
              <a:t>Leboncoin</a:t>
            </a:r>
            <a:r>
              <a:rPr lang="fr-FR"/>
              <a:t> (vendeur &gt;&gt; acheteur) mine d’or, achat d’un tel qui a duré jusqu’à fin septembre 2020.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Les tels sont trop chers, c’est pourquoi on a pensé à la location.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Rachat de tel, puis location de ces tels. </a:t>
            </a:r>
            <a:endParaRPr lang="fr-FR" b="0" i="0">
              <a:effectLst/>
            </a:endParaRPr>
          </a:p>
          <a:p>
            <a:pPr fontAlgn="base"/>
            <a:r>
              <a:rPr lang="fr-FR" err="1"/>
              <a:t>Iphone</a:t>
            </a:r>
            <a:r>
              <a:rPr lang="fr-FR"/>
              <a:t> X  -----à 20 euros/mois en location sur deux ans, au final 480euros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(la location est de plus en plus présente, Spotify location de musique, </a:t>
            </a:r>
            <a:r>
              <a:rPr lang="fr-FR" err="1"/>
              <a:t>Vlille</a:t>
            </a:r>
            <a:r>
              <a:rPr lang="fr-FR"/>
              <a:t> location de vélo)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Nouvelle idée récupérer des pièces pour réparer nos tels avec les pièces.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Tels rénové avec beaucoup moins d’achat de pièce. </a:t>
            </a:r>
            <a:endParaRPr lang="fr-FR" b="0" i="0">
              <a:effectLst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4AEB-68B1-4FB4-9A4C-9A38BBA5CBF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159630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247388"/>
            <a:ext cx="5486400" cy="4914900"/>
          </a:xfrm>
        </p:spPr>
        <p:txBody>
          <a:bodyPr/>
          <a:lstStyle/>
          <a:p>
            <a:pPr fontAlgn="base"/>
            <a:r>
              <a:rPr lang="fr-FR"/>
              <a:t>Genèse de l’idée :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Plusieurs chiffres et situation personnel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Depuis 2007 13 Milliard de smartphone ont été vendu, conférence ADEME 88% des français ont changé leur téléphone alors qu’il marche encore.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Constat beaucoup d’éléments(pièces) à récupérer.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Problème </a:t>
            </a:r>
            <a:r>
              <a:rPr lang="fr-FR" err="1"/>
              <a:t>Iphone</a:t>
            </a:r>
            <a:r>
              <a:rPr lang="fr-FR"/>
              <a:t>, il ne savait pas le réparer. Volonté de revendre son </a:t>
            </a:r>
            <a:r>
              <a:rPr lang="fr-FR" err="1"/>
              <a:t>iphone</a:t>
            </a:r>
            <a:r>
              <a:rPr lang="fr-FR"/>
              <a:t> pour que l’acheteur ait des pièces. Pas de clients intéressés.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Réfléchit à une manière simple de récupérer les tels. L’idée des </a:t>
            </a:r>
            <a:r>
              <a:rPr lang="fr-FR" err="1"/>
              <a:t>amazon</a:t>
            </a:r>
            <a:r>
              <a:rPr lang="fr-FR"/>
              <a:t> </a:t>
            </a:r>
            <a:r>
              <a:rPr lang="fr-FR" err="1"/>
              <a:t>Locker</a:t>
            </a:r>
            <a:r>
              <a:rPr lang="fr-FR"/>
              <a:t> l’a séduit, le fait de pouvoir déposer son tel dans des </a:t>
            </a:r>
            <a:r>
              <a:rPr lang="fr-FR" err="1"/>
              <a:t>lockers</a:t>
            </a:r>
            <a:r>
              <a:rPr lang="fr-FR"/>
              <a:t>, les gens le ferait.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Il existe des boites déjà dans lesquelles on peut mettre son tel mais les </a:t>
            </a:r>
            <a:r>
              <a:rPr lang="fr-FR" err="1"/>
              <a:t>telephones</a:t>
            </a:r>
            <a:r>
              <a:rPr lang="fr-FR"/>
              <a:t> s’abime encore plus dedans.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Autre option </a:t>
            </a:r>
            <a:r>
              <a:rPr lang="fr-FR" err="1"/>
              <a:t>batmarket</a:t>
            </a:r>
            <a:r>
              <a:rPr lang="fr-FR"/>
              <a:t>. Mais ce n’est pas une solution très flexible.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Volonté d’avoir un tel de qualité en respectant d’avantage l’environnement.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Recherche sur </a:t>
            </a:r>
            <a:r>
              <a:rPr lang="fr-FR" err="1"/>
              <a:t>Leboncoin</a:t>
            </a:r>
            <a:r>
              <a:rPr lang="fr-FR"/>
              <a:t> (vendeur &gt;&gt; acheteur) mine d’or, achat d’un tel qui a duré jusqu’à fin septembre 2020.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Les tels sont trop chers, c’est pourquoi on a pensé à la location.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Rachat de tel, puis location de ces tels. </a:t>
            </a:r>
            <a:endParaRPr lang="fr-FR" b="0" i="0">
              <a:effectLst/>
            </a:endParaRPr>
          </a:p>
          <a:p>
            <a:pPr fontAlgn="base"/>
            <a:r>
              <a:rPr lang="fr-FR" err="1"/>
              <a:t>Iphone</a:t>
            </a:r>
            <a:r>
              <a:rPr lang="fr-FR"/>
              <a:t> X  -----à 20 euros/mois en location sur deux ans, au final 480euros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(la location est de plus en plus présente, Spotify location de musique, </a:t>
            </a:r>
            <a:r>
              <a:rPr lang="fr-FR" err="1"/>
              <a:t>Vlille</a:t>
            </a:r>
            <a:r>
              <a:rPr lang="fr-FR"/>
              <a:t> location de vélo)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Nouvelle idée récupérer des pièces pour réparer nos tels avec les pièces. </a:t>
            </a:r>
            <a:endParaRPr lang="fr-FR" b="0" i="0">
              <a:effectLst/>
            </a:endParaRPr>
          </a:p>
          <a:p>
            <a:pPr fontAlgn="base"/>
            <a:r>
              <a:rPr lang="fr-FR"/>
              <a:t>Tels rénové avec beaucoup moins d’achat de pièce. </a:t>
            </a:r>
            <a:endParaRPr lang="fr-FR" b="0" i="0">
              <a:effectLst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4AEB-68B1-4FB4-9A4C-9A38BBA5CBF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353057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4AEB-68B1-4FB4-9A4C-9A38BBA5CBF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755618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4AEB-68B1-4FB4-9A4C-9A38BBA5CBF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49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%"/>
                <a:lumOff val="40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%"/>
                  <a:lumOff val="40%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theme" Target="../theme/theme1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%"/>
                <a:lumOff val="40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%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8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6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4.png"/><Relationship Id="rId1" Type="http://purl.oclc.org/ooxml/officeDocument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5.jpeg"/><Relationship Id="rId2" Type="http://purl.oclc.org/ooxml/officeDocument/relationships/image" Target="../media/image4.jpeg"/><Relationship Id="rId1" Type="http://purl.oclc.org/ooxml/officeDocument/relationships/slideLayout" Target="../slideLayouts/slideLayout2.xml"/><Relationship Id="rId4" Type="http://purl.oclc.org/ooxml/officeDocument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Relationship Id="rId5" Type="http://purl.oclc.org/ooxml/officeDocument/relationships/image" Target="../media/image9.png"/><Relationship Id="rId4" Type="http://purl.oclc.org/ooxml/officeDocument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5" Type="http://purl.oclc.org/ooxml/officeDocument/relationships/image" Target="../media/image11.png"/><Relationship Id="rId4" Type="http://purl.oclc.org/ooxml/officeDocument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820686-13D7-479D-9D9C-95A63AE4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83" y="0"/>
            <a:ext cx="6955308" cy="6838042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80A07FF2-C1B8-4051-9154-A0B382C9E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61101"/>
            <a:ext cx="7766936" cy="1096899"/>
          </a:xfrm>
        </p:spPr>
        <p:txBody>
          <a:bodyPr>
            <a:normAutofit lnSpcReduction="10%"/>
          </a:bodyPr>
          <a:lstStyle/>
          <a:p>
            <a:pPr algn="l"/>
            <a:r>
              <a:rPr lang="fr-FR"/>
              <a:t>Nicolas Bloch</a:t>
            </a:r>
          </a:p>
          <a:p>
            <a:pPr algn="l"/>
            <a:r>
              <a:rPr lang="fr-FR"/>
              <a:t>Hadrien Bernard</a:t>
            </a:r>
          </a:p>
          <a:p>
            <a:pPr algn="l"/>
            <a:r>
              <a:rPr lang="fr-FR"/>
              <a:t>Damien </a:t>
            </a:r>
            <a:r>
              <a:rPr lang="fr-FR" err="1"/>
              <a:t>Baurens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755498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F87E72-E22B-492D-9C89-2E306913D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0.675%"/>
          <a:stretch/>
        </p:blipFill>
        <p:spPr>
          <a:xfrm>
            <a:off x="1147429" y="956677"/>
            <a:ext cx="9897142" cy="558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97434E-6746-4913-A4E6-A3D0DD06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5275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IV- Le fonctionnement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725062221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88FBB-A3CC-4490-9651-7F8A862B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Le fonctionnement de l’entreprise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9E97B0-BFD0-4F83-98A5-475B9ED7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25" y="1591214"/>
            <a:ext cx="8444972" cy="44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1553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AE91D-9869-4357-9691-2948A92A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/>
              <a:t>Tomorrow Tech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615C65-0337-49E2-AAEE-22DE6B83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434164"/>
            <a:ext cx="6083167" cy="4814236"/>
          </a:xfrm>
        </p:spPr>
        <p:txBody>
          <a:bodyPr vert="horz" lIns="91440" tIns="45720" rIns="91440" bIns="45720" rtlCol="0" anchor="t">
            <a:normAutofit fontScale="92.5%"/>
          </a:bodyPr>
          <a:lstStyle/>
          <a:p>
            <a:pPr fontAlgn="base">
              <a:lnSpc>
                <a:spcPct val="90%"/>
              </a:lnSpc>
            </a:pPr>
            <a:r>
              <a:rPr lang="fr-FR" sz="1300" u="sng" dirty="0"/>
              <a:t> Gouvernance</a:t>
            </a:r>
            <a:r>
              <a:rPr lang="fr-FR" sz="1300" dirty="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Gouvernance partagée</a:t>
            </a:r>
          </a:p>
          <a:p>
            <a:pPr fontAlgn="base">
              <a:lnSpc>
                <a:spcPct val="90%"/>
              </a:lnSpc>
            </a:pPr>
            <a:r>
              <a:rPr lang="fr-FR" sz="1300" u="sng" dirty="0"/>
              <a:t>Organisation du travail</a:t>
            </a:r>
            <a:r>
              <a:rPr lang="fr-FR" sz="1300" dirty="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Concertation avec les clients, visites et partage d’expérience</a:t>
            </a:r>
          </a:p>
          <a:p>
            <a:pPr fontAlgn="base">
              <a:lnSpc>
                <a:spcPct val="90%"/>
              </a:lnSpc>
            </a:pPr>
            <a:r>
              <a:rPr lang="fr-FR" sz="1300" u="sng" dirty="0"/>
              <a:t>Financement</a:t>
            </a:r>
            <a:r>
              <a:rPr lang="fr-FR" sz="1300" dirty="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rgbClr val="FF0000"/>
                </a:solidFill>
              </a:rPr>
              <a:t>Auto-financement</a:t>
            </a:r>
          </a:p>
          <a:p>
            <a:pPr fontAlgn="base">
              <a:lnSpc>
                <a:spcPct val="90%"/>
              </a:lnSpc>
            </a:pPr>
            <a:r>
              <a:rPr lang="fr-FR" sz="1300" u="sng" dirty="0"/>
              <a:t>Proposition de valeurs</a:t>
            </a:r>
            <a:r>
              <a:rPr lang="fr-FR" sz="1300" dirty="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Téléphones adaptés aux besoins des clients, packaging « de luxe » respectueux de l’environnement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SAV de réparation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But : faire économiser les clients ; rendre service</a:t>
            </a:r>
          </a:p>
          <a:p>
            <a:pPr fontAlgn="base">
              <a:lnSpc>
                <a:spcPct val="90%"/>
              </a:lnSpc>
              <a:buFont typeface="Wingdings" panose="05000000000000000000" pitchFamily="2" charset="2"/>
              <a:buChar char="Ø"/>
            </a:pPr>
            <a:r>
              <a:rPr lang="fr-FR" sz="1300" u="sng" dirty="0"/>
              <a:t>Gestion des RM/RI </a:t>
            </a:r>
            <a:r>
              <a:rPr lang="fr-FR" sz="1300" dirty="0"/>
              <a:t>(ressources classique matérielle, ressource immatérielle)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RM : Bientôt : bornes de collectes connectées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RI : confiance auprès de gens sensibilise à l’écologie, empreinte carbone réduite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      Expertise permettant de fournir un téléphone adapté aux besoins </a:t>
            </a:r>
          </a:p>
          <a:p>
            <a:pPr fontAlgn="base">
              <a:lnSpc>
                <a:spcPct val="90%"/>
              </a:lnSpc>
            </a:pPr>
            <a:r>
              <a:rPr lang="fr-FR" sz="1300" u="sng" dirty="0">
                <a:solidFill>
                  <a:schemeClr val="tx1"/>
                </a:solidFill>
              </a:rPr>
              <a:t>Mode de contractualisation</a:t>
            </a:r>
            <a:r>
              <a:rPr lang="fr-FR" sz="1300" dirty="0">
                <a:solidFill>
                  <a:schemeClr val="tx1"/>
                </a:solidFill>
              </a:rPr>
              <a:t> (achat/revente)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300" dirty="0">
                <a:solidFill>
                  <a:schemeClr val="accent2">
                    <a:lumMod val="75%"/>
                  </a:schemeClr>
                </a:solidFill>
              </a:rPr>
              <a:t> location donc le but est de faire durer le téléphone</a:t>
            </a:r>
          </a:p>
          <a:p>
            <a:pPr>
              <a:lnSpc>
                <a:spcPct val="90%"/>
              </a:lnSpc>
            </a:pPr>
            <a:endParaRPr lang="fr-FR" sz="7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15DF60-8228-40CE-A00F-49D1DB5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72" y="474579"/>
            <a:ext cx="4235115" cy="43454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F064E1D-FEB7-4682-A4A3-F65BD2D8D8BC}"/>
              </a:ext>
            </a:extLst>
          </p:cNvPr>
          <p:cNvSpPr txBox="1"/>
          <p:nvPr/>
        </p:nvSpPr>
        <p:spPr>
          <a:xfrm>
            <a:off x="7044267" y="4742934"/>
            <a:ext cx="313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Source :  2020 - Atemis-</a:t>
            </a:r>
            <a:r>
              <a:rPr lang="fr-FR" sz="1000" dirty="0" err="1"/>
              <a:t>lir</a:t>
            </a:r>
            <a:r>
              <a:rPr lang="fr-FR" sz="1000" dirty="0"/>
              <a:t> / IE-EFC / Réseau Terres d'EFC</a:t>
            </a:r>
          </a:p>
        </p:txBody>
      </p:sp>
    </p:spTree>
    <p:extLst>
      <p:ext uri="{BB962C8B-B14F-4D97-AF65-F5344CB8AC3E}">
        <p14:creationId xmlns:p14="http://schemas.microsoft.com/office/powerpoint/2010/main" val="75331307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4A67D-260D-471F-8F80-4538E60B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677" y="277034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/>
              <a:t>Conclusion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14354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F17F0-67DD-403F-A119-E8953888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07928"/>
            <a:ext cx="8596668" cy="1122472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8BD3BB-2C45-47C2-9728-121D9FE89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724260"/>
            <a:ext cx="4184035" cy="3880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I/ Contexte et limites liées au monde industriel</a:t>
            </a:r>
          </a:p>
          <a:p>
            <a:r>
              <a:rPr lang="fr-FR" dirty="0"/>
              <a:t>II/ </a:t>
            </a:r>
            <a:r>
              <a:rPr lang="fr-FR" dirty="0">
                <a:ea typeface="+mn-lt"/>
                <a:cs typeface="+mn-lt"/>
              </a:rPr>
              <a:t>La genèse de l’idée</a:t>
            </a:r>
          </a:p>
          <a:p>
            <a:r>
              <a:rPr lang="fr-FR" dirty="0"/>
              <a:t>III/ </a:t>
            </a:r>
            <a:r>
              <a:rPr lang="fr-FR" dirty="0">
                <a:ea typeface="+mn-lt"/>
                <a:cs typeface="+mn-lt"/>
              </a:rPr>
              <a:t>Les autres initiatives</a:t>
            </a:r>
          </a:p>
          <a:p>
            <a:r>
              <a:rPr lang="fr-FR" dirty="0"/>
              <a:t>IV/ </a:t>
            </a:r>
            <a:r>
              <a:rPr lang="fr-FR" dirty="0">
                <a:ea typeface="+mn-lt"/>
                <a:cs typeface="+mn-lt"/>
              </a:rPr>
              <a:t>Le fonctionnement de l’entreprise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52E763B-3FB9-4831-8338-C0CB7D063E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2255" y="1753493"/>
            <a:ext cx="3789817" cy="3880773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7706276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0B920B-A5AE-42A6-97C2-1BA5D70E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609" y="5512950"/>
            <a:ext cx="6650307" cy="1029916"/>
          </a:xfrm>
        </p:spPr>
        <p:txBody>
          <a:bodyPr>
            <a:normAutofit/>
          </a:bodyPr>
          <a:lstStyle/>
          <a:p>
            <a:r>
              <a:rPr lang="fr-FR" sz="1400"/>
              <a:t>En 2018, selon l’ADEME, il y a eu 1,5 milliards de ventes de smartphones  </a:t>
            </a:r>
          </a:p>
          <a:p>
            <a:r>
              <a:rPr lang="fr-FR" sz="1400"/>
              <a:t>Depuis 2013, 13 milliards de téléphones vendus </a:t>
            </a:r>
          </a:p>
          <a:p>
            <a:endParaRPr lang="fr-FR" sz="1400"/>
          </a:p>
          <a:p>
            <a:endParaRPr lang="fr-FR" sz="14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57851E-2E7A-4DC3-8204-5E0BBAAA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99" y="1636431"/>
            <a:ext cx="7268051" cy="3585137"/>
          </a:xfrm>
          <a:prstGeom prst="rect">
            <a:avLst/>
          </a:prstGeom>
          <a:solidFill>
            <a:srgbClr val="FFFFFF">
              <a:shade val="85%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%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64148DE-538E-4B92-B992-F62D520F210C}"/>
              </a:ext>
            </a:extLst>
          </p:cNvPr>
          <p:cNvSpPr txBox="1">
            <a:spLocks/>
          </p:cNvSpPr>
          <p:nvPr/>
        </p:nvSpPr>
        <p:spPr>
          <a:xfrm>
            <a:off x="464327" y="4997992"/>
            <a:ext cx="6650307" cy="1029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fr-FR" sz="140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D40F26-F153-49BD-A77B-9A735B70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90" y="169691"/>
            <a:ext cx="8596668" cy="1320800"/>
          </a:xfrm>
        </p:spPr>
        <p:txBody>
          <a:bodyPr/>
          <a:lstStyle/>
          <a:p>
            <a:pPr algn="ctr"/>
            <a:r>
              <a:rPr lang="fr-FR"/>
              <a:t>I- Contexte et limites liées au monde industriel</a:t>
            </a:r>
          </a:p>
        </p:txBody>
      </p:sp>
    </p:spTree>
    <p:extLst>
      <p:ext uri="{BB962C8B-B14F-4D97-AF65-F5344CB8AC3E}">
        <p14:creationId xmlns:p14="http://schemas.microsoft.com/office/powerpoint/2010/main" val="3716215034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nant, main, téléphone mobile, téléphone&#10;&#10;Description générée automatiquement">
            <a:extLst>
              <a:ext uri="{FF2B5EF4-FFF2-40B4-BE49-F238E27FC236}">
                <a16:creationId xmlns:a16="http://schemas.microsoft.com/office/drawing/2014/main" id="{2A8A00F7-B5C8-482F-879F-AAFE7575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92" y="757406"/>
            <a:ext cx="3441700" cy="429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973D799-8E52-4B0F-9054-8A25BB77A0C1}"/>
              </a:ext>
            </a:extLst>
          </p:cNvPr>
          <p:cNvSpPr txBox="1">
            <a:spLocks/>
          </p:cNvSpPr>
          <p:nvPr/>
        </p:nvSpPr>
        <p:spPr>
          <a:xfrm>
            <a:off x="1552884" y="5226076"/>
            <a:ext cx="5206898" cy="13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/>
              <a:t>88% des français ont changé de téléphone alors que l'ancien fonctionnait encore</a:t>
            </a:r>
          </a:p>
          <a:p>
            <a:r>
              <a:rPr lang="fr-FR" sz="1400"/>
              <a:t>But des entreprises : sortir des nouveaux modèles très vite pour rendre les anciens téléphones obsolètes et pousser leurs clients à acheter à nouveau</a:t>
            </a:r>
          </a:p>
          <a:p>
            <a:pPr algn="r"/>
            <a:endParaRPr lang="fr-FR" sz="1400"/>
          </a:p>
          <a:p>
            <a:pPr algn="r"/>
            <a:endParaRPr lang="fr-FR" sz="140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EA43D1C-B99A-4F4B-93E4-CD2A99C4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99" y="968776"/>
            <a:ext cx="1593500" cy="1600614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5728982-EB78-4D1E-BE11-019A74F1E37C}"/>
              </a:ext>
            </a:extLst>
          </p:cNvPr>
          <p:cNvSpPr/>
          <p:nvPr/>
        </p:nvSpPr>
        <p:spPr>
          <a:xfrm>
            <a:off x="6096000" y="1631924"/>
            <a:ext cx="2564091" cy="27431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jouet&#10;&#10;Description générée automatiquement">
            <a:extLst>
              <a:ext uri="{FF2B5EF4-FFF2-40B4-BE49-F238E27FC236}">
                <a16:creationId xmlns:a16="http://schemas.microsoft.com/office/drawing/2014/main" id="{D7B3E8B5-80FF-403E-8979-1A8D19E8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199" y="3291841"/>
            <a:ext cx="1673258" cy="157917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38BF17-C781-45A4-A410-139837599989}"/>
              </a:ext>
            </a:extLst>
          </p:cNvPr>
          <p:cNvSpPr/>
          <p:nvPr/>
        </p:nvSpPr>
        <p:spPr>
          <a:xfrm>
            <a:off x="6032164" y="1266890"/>
            <a:ext cx="2691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FF0000"/>
                </a:solidFill>
              </a:rPr>
              <a:t>Déchets et pertes de valeur évitable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AA4591-54F1-466B-B29D-9732E6D0EF2E}"/>
              </a:ext>
            </a:extLst>
          </p:cNvPr>
          <p:cNvSpPr/>
          <p:nvPr/>
        </p:nvSpPr>
        <p:spPr>
          <a:xfrm>
            <a:off x="6373085" y="3398892"/>
            <a:ext cx="188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FF0000"/>
                </a:solidFill>
              </a:rPr>
              <a:t>Augmentation des prix </a:t>
            </a:r>
          </a:p>
          <a:p>
            <a:r>
              <a:rPr lang="fr-FR" sz="1200">
                <a:solidFill>
                  <a:srgbClr val="FF0000"/>
                </a:solidFill>
              </a:rPr>
              <a:t>et des inégalités d’accès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F3F5D862-7B37-4940-B8EE-0D39097F3637}"/>
              </a:ext>
            </a:extLst>
          </p:cNvPr>
          <p:cNvSpPr/>
          <p:nvPr/>
        </p:nvSpPr>
        <p:spPr>
          <a:xfrm>
            <a:off x="6032164" y="3948592"/>
            <a:ext cx="2564091" cy="27431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749543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D29EC-50D0-47DC-BFD5-0BD10679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fr-FR"/>
              <a:t>II- La genèse de l’idée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521FC-9BE7-4114-BCB6-D866284F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/>
          </a:p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279BF-80E2-4C2F-AABF-9E01C62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6" y="846571"/>
            <a:ext cx="5665583" cy="2223740"/>
          </a:xfrm>
          <a:prstGeom prst="rect">
            <a:avLst/>
          </a:prstGeom>
        </p:spPr>
      </p:pic>
      <p:pic>
        <p:nvPicPr>
          <p:cNvPr id="6" name="Image 5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44DDDAA2-5F67-4442-A27A-A315966A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1" y="3439021"/>
            <a:ext cx="4163745" cy="2602341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C6E8548-B66F-42E8-9345-EC3AA3CBE945}"/>
              </a:ext>
            </a:extLst>
          </p:cNvPr>
          <p:cNvSpPr txBox="1">
            <a:spLocks/>
          </p:cNvSpPr>
          <p:nvPr/>
        </p:nvSpPr>
        <p:spPr>
          <a:xfrm>
            <a:off x="671361" y="6319879"/>
            <a:ext cx="5206898" cy="13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De nombreuses pièces peuvent être récupérées</a:t>
            </a:r>
          </a:p>
          <a:p>
            <a:endParaRPr lang="fr-FR" sz="1200"/>
          </a:p>
          <a:p>
            <a:pPr algn="r"/>
            <a:endParaRPr lang="fr-FR" sz="120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AC5608-871C-4616-8C9A-1FCB7ABAC163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206898" cy="13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Proposer une alternative aux solutions existantes.</a:t>
            </a:r>
          </a:p>
          <a:p>
            <a:endParaRPr lang="fr-FR" sz="1200"/>
          </a:p>
          <a:p>
            <a:pPr algn="r"/>
            <a:endParaRPr lang="fr-FR" sz="1200"/>
          </a:p>
        </p:txBody>
      </p:sp>
      <p:pic>
        <p:nvPicPr>
          <p:cNvPr id="10" name="Image 9" descr="Une image contenant intérieur, bâtiment, table, homme&#10;&#10;Description générée automatiquement">
            <a:extLst>
              <a:ext uri="{FF2B5EF4-FFF2-40B4-BE49-F238E27FC236}">
                <a16:creationId xmlns:a16="http://schemas.microsoft.com/office/drawing/2014/main" id="{B1A8E426-339D-43FE-BD4A-59E05267F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521" y="3749399"/>
            <a:ext cx="3855720" cy="257048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8694912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D29EC-50D0-47DC-BFD5-0BD10679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fr-FR"/>
              <a:t>II- La genèse de l’idée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521FC-9BE7-4114-BCB6-D866284F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/>
          </a:p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279BF-80E2-4C2F-AABF-9E01C62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7" y="846571"/>
            <a:ext cx="5421162" cy="21278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EB2F62C-EC7D-4954-8C77-BD0891C69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.622%" t="12.954%" r="0.33%" b="5.091%"/>
          <a:stretch/>
        </p:blipFill>
        <p:spPr>
          <a:xfrm>
            <a:off x="671361" y="3646059"/>
            <a:ext cx="3998201" cy="2602341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C6E8548-B66F-42E8-9345-EC3AA3CBE945}"/>
              </a:ext>
            </a:extLst>
          </p:cNvPr>
          <p:cNvSpPr txBox="1">
            <a:spLocks/>
          </p:cNvSpPr>
          <p:nvPr/>
        </p:nvSpPr>
        <p:spPr>
          <a:xfrm>
            <a:off x="671361" y="6319879"/>
            <a:ext cx="5206898" cy="13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Récupérer les téléphones via des </a:t>
            </a:r>
            <a:r>
              <a:rPr lang="fr-FR" sz="1200" err="1"/>
              <a:t>amazon</a:t>
            </a:r>
            <a:r>
              <a:rPr lang="fr-FR" sz="1200"/>
              <a:t> </a:t>
            </a:r>
            <a:r>
              <a:rPr lang="fr-FR" sz="1200" err="1"/>
              <a:t>Locker</a:t>
            </a:r>
            <a:endParaRPr lang="fr-FR" sz="1200"/>
          </a:p>
          <a:p>
            <a:endParaRPr lang="fr-FR" sz="1200"/>
          </a:p>
          <a:p>
            <a:pPr algn="r"/>
            <a:endParaRPr lang="fr-FR" sz="1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5D419-4EE5-4CA3-99BA-B3AF4048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.339%" r="9.988%"/>
          <a:stretch/>
        </p:blipFill>
        <p:spPr>
          <a:xfrm>
            <a:off x="5963920" y="3357880"/>
            <a:ext cx="4653488" cy="2127805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1E2DD9A-5977-470F-8C08-622BFDDD72D0}"/>
              </a:ext>
            </a:extLst>
          </p:cNvPr>
          <p:cNvSpPr txBox="1">
            <a:spLocks/>
          </p:cNvSpPr>
          <p:nvPr/>
        </p:nvSpPr>
        <p:spPr>
          <a:xfrm>
            <a:off x="5878259" y="5710279"/>
            <a:ext cx="5206898" cy="13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%"/>
              <a:buFont typeface="Wingdings 3" charset="2"/>
              <a:buChar char=""/>
              <a:defRPr sz="12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Proposer un service de location </a:t>
            </a:r>
          </a:p>
          <a:p>
            <a:endParaRPr lang="fr-FR" sz="1200"/>
          </a:p>
          <a:p>
            <a:pPr algn="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597406635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AEA5D-8323-4EBA-8DB8-D24EAAE7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/>
              <a:t>III- Les autres initiatives</a:t>
            </a:r>
            <a:br>
              <a:rPr lang="fr-FR"/>
            </a:br>
            <a:r>
              <a:rPr lang="fr-FR"/>
              <a:t>1 : Grands opérateurs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7EB80A-B271-426B-B066-DF9F737D7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6127727" cy="4230586"/>
          </a:xfrm>
        </p:spPr>
        <p:txBody>
          <a:bodyPr>
            <a:normAutofit/>
          </a:bodyPr>
          <a:lstStyle/>
          <a:p>
            <a:pPr fontAlgn="base">
              <a:lnSpc>
                <a:spcPct val="90%"/>
              </a:lnSpc>
            </a:pPr>
            <a:r>
              <a:rPr lang="fr-FR" sz="1100" u="sng"/>
              <a:t>Gouvernance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Un PDG/conseil d’administration qui donne les ordres, des salariés qui travaillent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Organisation du travail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Organisation verticale, sous-traitance</a:t>
            </a:r>
            <a:r>
              <a:rPr lang="fr-FR" sz="1100"/>
              <a:t>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Financement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Actionnaires, finance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Proposition de valeurs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Matériel électronique neuf + SAV de remplacement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Gestion des RM/RI </a:t>
            </a:r>
            <a:r>
              <a:rPr lang="fr-FR" sz="1100"/>
              <a:t>(ressources classique matérielle, ressource immatérielle) 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RM : neuf produit dans des pays à main d’œuvre moins chère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RI : faire des prix plus bas pour attirer des clients 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Mode de contractualisation</a:t>
            </a:r>
            <a:r>
              <a:rPr lang="fr-FR" sz="1100"/>
              <a:t> (achat/revente)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Donneur d’ordre / contracté pour les achats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Orange vend ses téléphones. Le but est de faire un maximum de volume pour faire des économies d’échelle </a:t>
            </a:r>
          </a:p>
          <a:p>
            <a:pPr marL="0" indent="0" fontAlgn="base">
              <a:lnSpc>
                <a:spcPct val="90%"/>
              </a:lnSpc>
              <a:buNone/>
            </a:pPr>
            <a:endParaRPr lang="fr-FR" sz="900"/>
          </a:p>
          <a:p>
            <a:pPr marL="0" indent="0" fontAlgn="base">
              <a:lnSpc>
                <a:spcPct val="90%"/>
              </a:lnSpc>
              <a:buNone/>
            </a:pPr>
            <a:endParaRPr lang="fr-FR" sz="900"/>
          </a:p>
          <a:p>
            <a:pPr marL="0" indent="0">
              <a:lnSpc>
                <a:spcPct val="90%"/>
              </a:lnSpc>
              <a:buNone/>
            </a:pPr>
            <a:endParaRPr lang="fr-FR" sz="9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6933A8-6334-4244-8B7A-F8B4EFE2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99" y="2160590"/>
            <a:ext cx="3145536" cy="32274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303CCC3-B052-4BDE-B368-89F3B91FD38B}"/>
              </a:ext>
            </a:extLst>
          </p:cNvPr>
          <p:cNvSpPr txBox="1"/>
          <p:nvPr/>
        </p:nvSpPr>
        <p:spPr>
          <a:xfrm>
            <a:off x="7035800" y="5335610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Source :  2020 - Atemis-</a:t>
            </a:r>
            <a:r>
              <a:rPr lang="fr-FR" sz="900" dirty="0" err="1"/>
              <a:t>lir</a:t>
            </a:r>
            <a:r>
              <a:rPr lang="fr-FR" sz="900" dirty="0"/>
              <a:t> / IE-EFC / Réseau Terres d'EFC</a:t>
            </a:r>
          </a:p>
        </p:txBody>
      </p:sp>
    </p:spTree>
    <p:extLst>
      <p:ext uri="{BB962C8B-B14F-4D97-AF65-F5344CB8AC3E}">
        <p14:creationId xmlns:p14="http://schemas.microsoft.com/office/powerpoint/2010/main" val="84155425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584E1D-2E1E-4DCA-859E-8E0AA4F8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/>
              <a:t>Les autres initiatives</a:t>
            </a:r>
            <a:br>
              <a:rPr lang="fr-FR"/>
            </a:br>
            <a:r>
              <a:rPr lang="fr-FR"/>
              <a:t>2 : Boulanger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2A26D2-7577-4DCA-A21B-F860D559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321" y="2160590"/>
            <a:ext cx="5838969" cy="4288336"/>
          </a:xfrm>
        </p:spPr>
        <p:txBody>
          <a:bodyPr>
            <a:normAutofit/>
          </a:bodyPr>
          <a:lstStyle/>
          <a:p>
            <a:pPr fontAlgn="base">
              <a:lnSpc>
                <a:spcPct val="90%"/>
              </a:lnSpc>
            </a:pPr>
            <a:r>
              <a:rPr lang="fr-FR" sz="1100" u="sng"/>
              <a:t>Gouvernance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Un PDG/conseil d’administration qui donne les ordres, des salariés qui travaillent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Organisation du travail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Organisation verticale, sous-traitance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Financement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Actionnaires, finance 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Proposition de valeurs</a:t>
            </a:r>
            <a:r>
              <a:rPr lang="fr-FR" sz="1100"/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C000"/>
                </a:solidFill>
              </a:rPr>
              <a:t>Matériel électronique neuf + SAV de réparation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Gestion des RM/RI </a:t>
            </a:r>
            <a:r>
              <a:rPr lang="fr-FR" sz="1100"/>
              <a:t>(ressources classique matérielle, ressource immatérielle)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RM : neuf produit dans des pays à main d’œuvre moins chère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/>
              <a:t>Immatérielle : confiance : les gens qui vont chez Boulanger cherche généralement de la qualité </a:t>
            </a:r>
          </a:p>
          <a:p>
            <a:pPr fontAlgn="base">
              <a:lnSpc>
                <a:spcPct val="90%"/>
              </a:lnSpc>
            </a:pPr>
            <a:r>
              <a:rPr lang="fr-FR" sz="1100" u="sng"/>
              <a:t>Mode de contractualisation</a:t>
            </a:r>
            <a:r>
              <a:rPr lang="fr-FR" sz="1100"/>
              <a:t> (achat/revente)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rgbClr val="FF0000"/>
                </a:solidFill>
              </a:rPr>
              <a:t>Donneur d’ordre / contracté pour les achats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Location : Boulanger reste propriétaire des téléphones, le but est donc de les faire durer plus longtemps. </a:t>
            </a:r>
          </a:p>
          <a:p>
            <a:pPr marL="0" indent="0" fontAlgn="base">
              <a:lnSpc>
                <a:spcPct val="90%"/>
              </a:lnSpc>
              <a:buNone/>
            </a:pPr>
            <a:endParaRPr lang="fr-FR" sz="900"/>
          </a:p>
          <a:p>
            <a:pPr>
              <a:lnSpc>
                <a:spcPct val="90%"/>
              </a:lnSpc>
            </a:pPr>
            <a:endParaRPr lang="fr-FR" sz="9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9FA61E-00F6-47F0-8B00-96765AC5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90" y="2160590"/>
            <a:ext cx="3145536" cy="32274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A5BF5AB-5DEB-4B00-A452-11389C773CFA}"/>
              </a:ext>
            </a:extLst>
          </p:cNvPr>
          <p:cNvSpPr txBox="1"/>
          <p:nvPr/>
        </p:nvSpPr>
        <p:spPr>
          <a:xfrm>
            <a:off x="7035800" y="5335610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Source :  2020 - Atemis-</a:t>
            </a:r>
            <a:r>
              <a:rPr lang="fr-FR" sz="900" dirty="0" err="1"/>
              <a:t>lir</a:t>
            </a:r>
            <a:r>
              <a:rPr lang="fr-FR" sz="900" dirty="0"/>
              <a:t> / IE-EFC / Réseau Terres d'EFC</a:t>
            </a:r>
          </a:p>
        </p:txBody>
      </p:sp>
    </p:spTree>
    <p:extLst>
      <p:ext uri="{BB962C8B-B14F-4D97-AF65-F5344CB8AC3E}">
        <p14:creationId xmlns:p14="http://schemas.microsoft.com/office/powerpoint/2010/main" val="368708026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9933F-B69F-4F1F-9DCD-1D3A217E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/>
              <a:t>Les autres initiatives</a:t>
            </a:r>
            <a:br>
              <a:rPr lang="fr-FR"/>
            </a:br>
            <a:r>
              <a:rPr lang="fr-FR"/>
              <a:t>3 : Commown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65FB5-CB42-40ED-922D-733741226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06346" cy="4220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90%"/>
              </a:lnSpc>
            </a:pPr>
            <a:r>
              <a:rPr lang="fr-FR" sz="1100" u="sng">
                <a:solidFill>
                  <a:schemeClr val="tx1"/>
                </a:solidFill>
              </a:rPr>
              <a:t>Gouvernance</a:t>
            </a:r>
            <a:r>
              <a:rPr lang="fr-FR" sz="1100">
                <a:solidFill>
                  <a:schemeClr val="tx1"/>
                </a:solidFill>
              </a:rPr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Gouvernance participative et partagée (tout le monde est invité à participer) </a:t>
            </a:r>
          </a:p>
          <a:p>
            <a:pPr fontAlgn="base">
              <a:lnSpc>
                <a:spcPct val="90%"/>
              </a:lnSpc>
            </a:pPr>
            <a:r>
              <a:rPr lang="fr-FR" sz="1100" u="sng">
                <a:solidFill>
                  <a:schemeClr val="tx1"/>
                </a:solidFill>
              </a:rPr>
              <a:t>Organisation du travail</a:t>
            </a:r>
            <a:r>
              <a:rPr lang="fr-FR" sz="1100">
                <a:solidFill>
                  <a:schemeClr val="tx1"/>
                </a:solidFill>
              </a:rPr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Fournisseur hollandais : Fairphone (smartphones éco-conçus modulaires rendent la réparation accessible à tous)</a:t>
            </a:r>
          </a:p>
          <a:p>
            <a:pPr fontAlgn="base">
              <a:lnSpc>
                <a:spcPct val="90%"/>
              </a:lnSpc>
            </a:pPr>
            <a:r>
              <a:rPr lang="fr-FR" sz="1100" u="sng">
                <a:solidFill>
                  <a:schemeClr val="tx1"/>
                </a:solidFill>
              </a:rPr>
              <a:t>Financement</a:t>
            </a:r>
            <a:r>
              <a:rPr lang="fr-FR" sz="1100">
                <a:solidFill>
                  <a:schemeClr val="tx1"/>
                </a:solidFill>
              </a:rPr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Financement participatif, investissements des institutions : Grand-Est , la Nef (finance éthique)</a:t>
            </a:r>
          </a:p>
          <a:p>
            <a:pPr fontAlgn="base">
              <a:lnSpc>
                <a:spcPct val="90%"/>
              </a:lnSpc>
            </a:pPr>
            <a:r>
              <a:rPr lang="fr-FR" sz="1100" u="sng">
                <a:solidFill>
                  <a:schemeClr val="tx1"/>
                </a:solidFill>
              </a:rPr>
              <a:t>Proposition de valeurs</a:t>
            </a:r>
            <a:r>
              <a:rPr lang="fr-FR" sz="1100">
                <a:solidFill>
                  <a:schemeClr val="tx1"/>
                </a:solidFill>
              </a:rPr>
              <a:t>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Fairphone, Engagements RSE forts</a:t>
            </a:r>
          </a:p>
          <a:p>
            <a:pPr fontAlgn="base">
              <a:lnSpc>
                <a:spcPct val="90%"/>
              </a:lnSpc>
              <a:buFont typeface="Wingdings" panose="05000000000000000000" pitchFamily="2" charset="2"/>
              <a:buChar char="Ø"/>
            </a:pPr>
            <a:r>
              <a:rPr lang="fr-FR" sz="1100" u="sng">
                <a:solidFill>
                  <a:schemeClr val="tx1"/>
                </a:solidFill>
              </a:rPr>
              <a:t>Gestion des RM/RI </a:t>
            </a:r>
            <a:r>
              <a:rPr lang="fr-FR" sz="1100">
                <a:solidFill>
                  <a:schemeClr val="tx1"/>
                </a:solidFill>
              </a:rPr>
              <a:t>(ressources classique matérielle, ressource immatérielle)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RM : siège social, serveur chez iKoula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RI : confiance auprès de gens sensibilise à l’écologie, empreinte carbone réduite </a:t>
            </a:r>
          </a:p>
          <a:p>
            <a:pPr fontAlgn="base">
              <a:lnSpc>
                <a:spcPct val="90%"/>
              </a:lnSpc>
            </a:pPr>
            <a:r>
              <a:rPr lang="fr-FR" sz="1100" u="sng">
                <a:solidFill>
                  <a:schemeClr val="tx1"/>
                </a:solidFill>
              </a:rPr>
              <a:t>Mode de contractualisation</a:t>
            </a:r>
            <a:r>
              <a:rPr lang="fr-FR" sz="1100">
                <a:solidFill>
                  <a:schemeClr val="tx1"/>
                </a:solidFill>
              </a:rPr>
              <a:t> (achat/revente) </a:t>
            </a:r>
          </a:p>
          <a:p>
            <a:pPr marL="0" indent="0" fontAlgn="base">
              <a:lnSpc>
                <a:spcPct val="90%"/>
              </a:lnSpc>
              <a:buNone/>
            </a:pPr>
            <a:r>
              <a:rPr lang="fr-FR" sz="1100">
                <a:solidFill>
                  <a:schemeClr val="accent2">
                    <a:lumMod val="75%"/>
                  </a:schemeClr>
                </a:solidFill>
              </a:rPr>
              <a:t>location donc le but est de faire durer le téléphone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B2BFC7-7551-48AB-81DE-4A76D68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2160589"/>
            <a:ext cx="3145536" cy="32274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9E55035-C9C8-4B08-B602-1EBAFA298BFC}"/>
              </a:ext>
            </a:extLst>
          </p:cNvPr>
          <p:cNvSpPr txBox="1"/>
          <p:nvPr/>
        </p:nvSpPr>
        <p:spPr>
          <a:xfrm>
            <a:off x="7035800" y="5335610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Source :  2020 - Atemis-</a:t>
            </a:r>
            <a:r>
              <a:rPr lang="fr-FR" sz="900" dirty="0" err="1"/>
              <a:t>lir</a:t>
            </a:r>
            <a:r>
              <a:rPr lang="fr-FR" sz="900" dirty="0"/>
              <a:t> / IE-EFC / Réseau Terres d'EFC</a:t>
            </a:r>
          </a:p>
        </p:txBody>
      </p:sp>
    </p:spTree>
    <p:extLst>
      <p:ext uri="{BB962C8B-B14F-4D97-AF65-F5344CB8AC3E}">
        <p14:creationId xmlns:p14="http://schemas.microsoft.com/office/powerpoint/2010/main" val="4029251127"/>
      </p:ext>
    </p:extLst>
  </p:cSld>
  <p:clrMapOvr>
    <a:masterClrMapping/>
  </p:clrMapOvr>
</p:sld>
</file>

<file path=ppt/theme/theme1.xml><?xml version="1.0" encoding="utf-8"?>
<a:theme xmlns:a="http://purl.oclc.org/ooxml/drawingml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lumMod val="110%"/>
              </a:schemeClr>
            </a:gs>
            <a:gs pos="88%">
              <a:schemeClr val="phClr">
                <a:tint val="9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0%"/>
              </a:schemeClr>
            </a:gs>
            <a:gs pos="78%">
              <a:schemeClr val="phClr">
                <a:shade val="94%"/>
                <a:lumMod val="94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04%"/>
              </a:schemeClr>
            </a:gs>
            <a:gs pos="94%">
              <a:schemeClr val="phClr">
                <a:shade val="96%"/>
                <a:lumMod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4%"/>
                <a:lumMod val="9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11AC7AFE1DE0458A5686D01C8E5BDE" ma:contentTypeVersion="7" ma:contentTypeDescription="Crée un document." ma:contentTypeScope="" ma:versionID="9ddcb7077f1bf7706a7d1a454cd5c51a">
  <xsd:schema xmlns:xsd="http://www.w3.org/2001/XMLSchema" xmlns:xs="http://www.w3.org/2001/XMLSchema" xmlns:p="http://schemas.microsoft.com/office/2006/metadata/properties" xmlns:ns3="e18ef76a-7ea3-4a72-8d11-9fff40dee93a" xmlns:ns4="692dbbad-b4e7-49a2-9896-64e735ce481f" targetNamespace="http://schemas.microsoft.com/office/2006/metadata/properties" ma:root="true" ma:fieldsID="2d0891e056ba240c5b315a3a1ed88c0e" ns3:_="" ns4:_="">
    <xsd:import namespace="e18ef76a-7ea3-4a72-8d11-9fff40dee93a"/>
    <xsd:import namespace="692dbbad-b4e7-49a2-9896-64e735ce48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ef76a-7ea3-4a72-8d11-9fff40dee9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dbbad-b4e7-49a2-9896-64e735ce48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purl.oclc.org/ooxml/officeDocument/customXml" ds:itemID="{B78490CA-416A-46BA-A849-AAC5FE1D52B4}">
  <ds:schemaRefs>
    <ds:schemaRef ds:uri="692dbbad-b4e7-49a2-9896-64e735ce481f"/>
    <ds:schemaRef ds:uri="e18ef76a-7ea3-4a72-8d11-9fff40dee9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purl.oclc.org/ooxml/officeDocument/customXml" ds:itemID="{10E8CE89-087D-4106-8F21-6C82942517F2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692dbbad-b4e7-49a2-9896-64e735ce481f"/>
    <ds:schemaRef ds:uri="e18ef76a-7ea3-4a72-8d11-9fff40dee93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purl.oclc.org/ooxml/officeDocument/customXml" ds:itemID="{C6E0BCD7-B58E-4A86-95F2-ACF6A24A7A52}">
  <ds:schemaRefs>
    <ds:schemaRef ds:uri="http://schemas.microsoft.com/sharepoint/v3/contenttype/forms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/>
  <TotalTime>0</TotalTime>
  <Words>1189</Words>
  <Application>Microsoft Office PowerPoint</Application>
  <PresentationFormat>Grand écran</PresentationFormat>
  <Paragraphs>136</Paragraphs>
  <Slides>13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</vt:lpstr>
      <vt:lpstr>Wingdings 3</vt:lpstr>
      <vt:lpstr>Facette</vt:lpstr>
      <vt:lpstr>Présentation PowerPoint</vt:lpstr>
      <vt:lpstr>Sommaire</vt:lpstr>
      <vt:lpstr>I- Contexte et limites liées au monde industriel</vt:lpstr>
      <vt:lpstr>Présentation PowerPoint</vt:lpstr>
      <vt:lpstr>II- La genèse de l’idée</vt:lpstr>
      <vt:lpstr>II- La genèse de l’idée</vt:lpstr>
      <vt:lpstr>III- Les autres initiatives 1 : Grands opérateurs</vt:lpstr>
      <vt:lpstr>Les autres initiatives 2 : Boulanger</vt:lpstr>
      <vt:lpstr>Les autres initiatives 3 : Commown</vt:lpstr>
      <vt:lpstr>IV- Le fonctionnement de l’entreprise</vt:lpstr>
      <vt:lpstr>IV- Le fonctionnement de l’entreprise</vt:lpstr>
      <vt:lpstr>Tomorrow Tech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Hadrien BERNARD DELATTRE</dc:creator>
  <cp:lastModifiedBy>Nicolas BLOCH</cp:lastModifiedBy>
  <cp:revision>1</cp:revision>
  <dcterms:created xsi:type="dcterms:W3CDTF">2020-11-05T14:53:00Z</dcterms:created>
  <dcterms:modified xsi:type="dcterms:W3CDTF">2020-11-05T16:39:36Z</dcterms:modified>
</cp:coreProperties>
</file>